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46" r:id="rId3"/>
    <p:sldId id="343" r:id="rId4"/>
    <p:sldId id="259" r:id="rId5"/>
    <p:sldId id="359" r:id="rId6"/>
    <p:sldId id="328" r:id="rId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AB929"/>
    <a:srgbClr val="FF0066"/>
    <a:srgbClr val="0071B9"/>
    <a:srgbClr val="F9B000"/>
    <a:srgbClr val="A10E2F"/>
    <a:srgbClr val="002D59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EF465-1595-47B1-8287-60E5C65EA788}" type="datetimeFigureOut">
              <a:rPr lang="fr-BE" smtClean="0"/>
              <a:t>20-11-23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41C70-4CC9-4992-86F3-0823141AC6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93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041C70-4CC9-4992-86F3-0823141AC69D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11927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41C70-4CC9-4992-86F3-0823141AC69D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490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7AB92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20/11/2023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7" y="4502121"/>
            <a:ext cx="1221674" cy="641379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20/11/2023</a:t>
            </a:fld>
            <a:endParaRPr lang="fr-FR" sz="1200" dirty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97277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7AB929"/>
                </a:solidFill>
                <a:latin typeface="Arial"/>
                <a:cs typeface="Arial"/>
              </a:rPr>
              <a:t>Agriculture, Ressources naturelles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1711" y="2617710"/>
            <a:ext cx="7060578" cy="922126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Century Gothic" panose="020B0502020202020204" pitchFamily="34" charset="0"/>
              </a:rPr>
              <a:t>L’Etat de l’Agriculture Wallonne</a:t>
            </a:r>
            <a:br>
              <a:rPr lang="fr-FR" dirty="0" smtClean="0">
                <a:latin typeface="Century Gothic" panose="020B0502020202020204" pitchFamily="34" charset="0"/>
              </a:rPr>
            </a:br>
            <a:r>
              <a:rPr lang="fr-FR" sz="2000" b="0" i="1" dirty="0" smtClean="0">
                <a:latin typeface="Century Gothic" panose="020B0502020202020204" pitchFamily="34" charset="0"/>
              </a:rPr>
              <a:t>L’agriculture en chiffres, accessible en un clic!</a:t>
            </a:r>
            <a:endParaRPr lang="fr-FR" sz="1800" b="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57" y="457710"/>
            <a:ext cx="411428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49F65-9EDB-4590-8F7B-A9F13350C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entury Gothic" panose="020B0502020202020204" pitchFamily="34" charset="0"/>
              </a:rPr>
              <a:t>Etat de l’Agriculture wallonne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3B7D9-157C-4447-9C5F-FF0B37BC6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>
                <a:latin typeface="Century Gothic" panose="020B0502020202020204" pitchFamily="34" charset="0"/>
              </a:rPr>
              <a:t>Projet porté par la DAEA dans le cadre du Contrat d’Administration SPW-GW</a:t>
            </a:r>
          </a:p>
          <a:p>
            <a:endParaRPr lang="fr-BE" sz="2000" dirty="0">
              <a:latin typeface="Century Gothic" panose="020B0502020202020204" pitchFamily="34" charset="0"/>
            </a:endParaRPr>
          </a:p>
          <a:p>
            <a:r>
              <a:rPr lang="fr-BE" sz="2000" dirty="0">
                <a:latin typeface="Century Gothic" panose="020B0502020202020204" pitchFamily="34" charset="0"/>
              </a:rPr>
              <a:t>Missions</a:t>
            </a:r>
          </a:p>
          <a:p>
            <a:pPr lvl="1"/>
            <a:r>
              <a:rPr lang="fr-BE" sz="1800" dirty="0">
                <a:latin typeface="Century Gothic" panose="020B0502020202020204" pitchFamily="34" charset="0"/>
              </a:rPr>
              <a:t>Tenue de comptabilités agricoles ;</a:t>
            </a:r>
          </a:p>
          <a:p>
            <a:pPr lvl="1"/>
            <a:r>
              <a:rPr lang="fr-BE" sz="1800" dirty="0">
                <a:latin typeface="Century Gothic" panose="020B0502020202020204" pitchFamily="34" charset="0"/>
              </a:rPr>
              <a:t>Production des données socio et technico-économiques;</a:t>
            </a:r>
          </a:p>
          <a:p>
            <a:pPr lvl="1"/>
            <a:r>
              <a:rPr lang="fr-BE" sz="1800" dirty="0">
                <a:latin typeface="Century Gothic" panose="020B0502020202020204" pitchFamily="34" charset="0"/>
              </a:rPr>
              <a:t>Elaboration d’études et analyses en matière d’économie agricole;</a:t>
            </a:r>
          </a:p>
          <a:p>
            <a:pPr lvl="1"/>
            <a:r>
              <a:rPr lang="fr-BE" sz="1800" dirty="0">
                <a:latin typeface="Century Gothic" panose="020B0502020202020204" pitchFamily="34" charset="0"/>
              </a:rPr>
              <a:t>Rapportages.</a:t>
            </a:r>
          </a:p>
          <a:p>
            <a:pPr lvl="1"/>
            <a:endParaRPr lang="fr-BE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ache, mammifère, extérieur, ciel&#10;&#10;Description générée automatiquement">
            <a:extLst>
              <a:ext uri="{FF2B5EF4-FFF2-40B4-BE49-F238E27FC236}">
                <a16:creationId xmlns:a16="http://schemas.microsoft.com/office/drawing/2014/main" id="{0D3C373D-1F68-45B4-BCB9-9561D79E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0" y="867447"/>
            <a:ext cx="2905397" cy="3268572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75050" y="867447"/>
            <a:ext cx="5035550" cy="3727176"/>
          </a:xfrm>
        </p:spPr>
        <p:txBody>
          <a:bodyPr/>
          <a:lstStyle/>
          <a:p>
            <a:r>
              <a:rPr lang="fr-BE" dirty="0">
                <a:latin typeface="Century Gothic" panose="020B0502020202020204" pitchFamily="34" charset="0"/>
              </a:rPr>
              <a:t>Quelques données clés de l’agriculture </a:t>
            </a:r>
            <a:r>
              <a:rPr lang="fr-BE" dirty="0" smtClean="0">
                <a:latin typeface="Century Gothic" panose="020B0502020202020204" pitchFamily="34" charset="0"/>
              </a:rPr>
              <a:t>wallonne</a:t>
            </a:r>
            <a:endParaRPr lang="fr-BE" dirty="0">
              <a:latin typeface="Century Gothic" panose="020B0502020202020204" pitchFamily="34" charset="0"/>
            </a:endParaRPr>
          </a:p>
          <a:p>
            <a:r>
              <a:rPr lang="fr-BE" dirty="0"/>
              <a:t>Le site de l’EAW et ses différentes </a:t>
            </a:r>
            <a:r>
              <a:rPr lang="fr-BE" dirty="0" smtClean="0"/>
              <a:t>fonctionnalités</a:t>
            </a:r>
            <a:endParaRPr lang="en-US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69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texte, herbe, ciel&#10;&#10;Description générée automatiquement">
            <a:extLst>
              <a:ext uri="{FF2B5EF4-FFF2-40B4-BE49-F238E27FC236}">
                <a16:creationId xmlns:a16="http://schemas.microsoft.com/office/drawing/2014/main" id="{E5AD6287-021B-4968-86B4-E90DCCF26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87" t="3809" r="10740"/>
          <a:stretch/>
        </p:blipFill>
        <p:spPr>
          <a:xfrm>
            <a:off x="5196116" y="1435226"/>
            <a:ext cx="3558117" cy="2545556"/>
          </a:xfrm>
          <a:prstGeom prst="rect">
            <a:avLst/>
          </a:prstGeom>
        </p:spPr>
      </p:pic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9370458-0A05-4E48-857D-AF7A16580B1D}"/>
              </a:ext>
            </a:extLst>
          </p:cNvPr>
          <p:cNvSpPr/>
          <p:nvPr/>
        </p:nvSpPr>
        <p:spPr>
          <a:xfrm>
            <a:off x="4219273" y="2160090"/>
            <a:ext cx="853368" cy="1095829"/>
          </a:xfrm>
          <a:prstGeom prst="rightArrow">
            <a:avLst/>
          </a:prstGeom>
          <a:solidFill>
            <a:srgbClr val="7AB929"/>
          </a:solidFill>
          <a:ln>
            <a:solidFill>
              <a:srgbClr val="7AB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AA3D3A-9469-4A3A-8463-0061FB55CCB8}"/>
              </a:ext>
            </a:extLst>
          </p:cNvPr>
          <p:cNvSpPr txBox="1"/>
          <p:nvPr/>
        </p:nvSpPr>
        <p:spPr>
          <a:xfrm>
            <a:off x="660400" y="486108"/>
            <a:ext cx="328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7AB929"/>
                </a:solidFill>
                <a:latin typeface="Century Gothic" panose="020B0502020202020204" pitchFamily="34" charset="0"/>
              </a:rPr>
              <a:t>Evolution de l’économie agricole et horticole en Wallonie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92C34E-8CA8-4C02-BD4E-1BE0CBD0B44E}"/>
              </a:ext>
            </a:extLst>
          </p:cNvPr>
          <p:cNvSpPr txBox="1"/>
          <p:nvPr/>
        </p:nvSpPr>
        <p:spPr>
          <a:xfrm>
            <a:off x="5196116" y="486108"/>
            <a:ext cx="314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7AB929"/>
                </a:solidFill>
                <a:latin typeface="Century Gothic" panose="020B0502020202020204" pitchFamily="34" charset="0"/>
              </a:rPr>
              <a:t>Etat de l’Agriculture Wallonne</a:t>
            </a:r>
          </a:p>
        </p:txBody>
      </p:sp>
      <p:pic>
        <p:nvPicPr>
          <p:cNvPr id="2" name="Image 1" descr="Monterey County &lt;strong&gt;agriculture&lt;/strong&gt; | Monterey County produce. Photo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5" y="2140767"/>
            <a:ext cx="1816929" cy="948437"/>
          </a:xfrm>
          <a:prstGeom prst="rect">
            <a:avLst/>
          </a:prstGeom>
        </p:spPr>
      </p:pic>
      <p:pic>
        <p:nvPicPr>
          <p:cNvPr id="7" name="Image 6" descr="&lt;strong&gt;Agriculture&lt;/strong&gt; 5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4" y="1780711"/>
            <a:ext cx="3488504" cy="18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latin typeface="Century Gothic" panose="020B0502020202020204" pitchFamily="34" charset="0"/>
              </a:rPr>
              <a:t>Evolution du cheptel (en UGB)</a:t>
            </a:r>
            <a:endParaRPr lang="fr-BE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667898"/>
              </p:ext>
            </p:extLst>
          </p:nvPr>
        </p:nvGraphicFramePr>
        <p:xfrm>
          <a:off x="554038" y="1200150"/>
          <a:ext cx="7867652" cy="1854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4926">
                  <a:extLst>
                    <a:ext uri="{9D8B030D-6E8A-4147-A177-3AD203B41FA5}">
                      <a16:colId xmlns:a16="http://schemas.microsoft.com/office/drawing/2014/main" val="2236028624"/>
                    </a:ext>
                  </a:extLst>
                </a:gridCol>
                <a:gridCol w="3161363">
                  <a:extLst>
                    <a:ext uri="{9D8B030D-6E8A-4147-A177-3AD203B41FA5}">
                      <a16:colId xmlns:a16="http://schemas.microsoft.com/office/drawing/2014/main" val="1087789579"/>
                    </a:ext>
                  </a:extLst>
                </a:gridCol>
                <a:gridCol w="3161363">
                  <a:extLst>
                    <a:ext uri="{9D8B030D-6E8A-4147-A177-3AD203B41FA5}">
                      <a16:colId xmlns:a16="http://schemas.microsoft.com/office/drawing/2014/main" val="2270759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1990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2019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58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LAITIÈRE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56%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29%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8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BOVINS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29%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36%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33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PORCS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12%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16%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829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dirty="0" smtClean="0"/>
                        <a:t>POULETS</a:t>
                      </a:r>
                      <a:endParaRPr lang="fr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18%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80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5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28181-6DB7-4911-8959-278A040C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31" y="1937832"/>
            <a:ext cx="3691998" cy="1582628"/>
          </a:xfrm>
        </p:spPr>
        <p:txBody>
          <a:bodyPr anchor="ctr">
            <a:normAutofit fontScale="90000"/>
          </a:bodyPr>
          <a:lstStyle/>
          <a:p>
            <a:r>
              <a:rPr lang="fr-BE" sz="22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De plus informations sur </a:t>
            </a:r>
            <a:r>
              <a:rPr lang="fr-BE" sz="2200" b="0" u="sng" dirty="0">
                <a:solidFill>
                  <a:schemeClr val="accent1"/>
                </a:solidFill>
                <a:latin typeface="Century Gothic" panose="020B0502020202020204" pitchFamily="34" charset="0"/>
              </a:rPr>
              <a:t>etat-agriculture.wallonie.be  </a:t>
            </a:r>
            <a:r>
              <a:rPr lang="fr-BE" dirty="0">
                <a:latin typeface="Century Gothic" panose="020B0502020202020204" pitchFamily="34" charset="0"/>
              </a:rPr>
              <a:t/>
            </a:r>
            <a:br>
              <a:rPr lang="fr-BE" dirty="0">
                <a:latin typeface="Century Gothic" panose="020B0502020202020204" pitchFamily="34" charset="0"/>
              </a:rPr>
            </a:br>
            <a:r>
              <a:rPr lang="fr-BE" dirty="0">
                <a:latin typeface="Century Gothic" panose="020B0502020202020204" pitchFamily="34" charset="0"/>
              </a:rPr>
              <a:t/>
            </a:r>
            <a:br>
              <a:rPr lang="fr-BE" dirty="0">
                <a:latin typeface="Century Gothic" panose="020B0502020202020204" pitchFamily="34" charset="0"/>
              </a:rPr>
            </a:br>
            <a:r>
              <a:rPr lang="fr-BE" dirty="0">
                <a:latin typeface="Century Gothic" panose="020B0502020202020204" pitchFamily="34" charset="0"/>
              </a:rPr>
              <a:t/>
            </a:r>
            <a:br>
              <a:rPr lang="fr-BE" dirty="0">
                <a:latin typeface="Century Gothic" panose="020B0502020202020204" pitchFamily="34" charset="0"/>
              </a:rPr>
            </a:br>
            <a:r>
              <a:rPr lang="fr-BE" dirty="0">
                <a:latin typeface="Century Gothic" panose="020B0502020202020204" pitchFamily="34" charset="0"/>
              </a:rPr>
              <a:t>Des questions? </a:t>
            </a:r>
            <a:br>
              <a:rPr lang="fr-BE" dirty="0">
                <a:latin typeface="Century Gothic" panose="020B0502020202020204" pitchFamily="34" charset="0"/>
              </a:rPr>
            </a:br>
            <a:endParaRPr lang="fr-BE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E13F50-8892-4562-BD90-109E4AABFFB5}"/>
              </a:ext>
            </a:extLst>
          </p:cNvPr>
          <p:cNvSpPr txBox="1"/>
          <p:nvPr/>
        </p:nvSpPr>
        <p:spPr>
          <a:xfrm>
            <a:off x="377831" y="3520460"/>
            <a:ext cx="56979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b="1" dirty="0">
                <a:solidFill>
                  <a:srgbClr val="7AB929"/>
                </a:solidFill>
                <a:latin typeface="Century Gothic" panose="020B0502020202020204" pitchFamily="34" charset="0"/>
                <a:ea typeface="+mj-ea"/>
                <a:cs typeface="Arial"/>
              </a:rPr>
              <a:t>Merci de votre attention</a:t>
            </a:r>
            <a:r>
              <a:rPr lang="fr-BE" sz="2500" b="1" dirty="0" smtClean="0">
                <a:solidFill>
                  <a:srgbClr val="7AB929"/>
                </a:solidFill>
                <a:latin typeface="Century Gothic" panose="020B0502020202020204" pitchFamily="34" charset="0"/>
                <a:ea typeface="+mj-ea"/>
                <a:cs typeface="Arial"/>
              </a:rPr>
              <a:t>!</a:t>
            </a:r>
            <a:endParaRPr lang="fr-BE" sz="2500" b="1" dirty="0">
              <a:solidFill>
                <a:srgbClr val="7AB929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6" name="Image 5" descr="Une image contenant herbe, oiseau, extérieur, autruche&#10;&#10;Description générée automatiquement">
            <a:extLst>
              <a:ext uri="{FF2B5EF4-FFF2-40B4-BE49-F238E27FC236}">
                <a16:creationId xmlns:a16="http://schemas.microsoft.com/office/drawing/2014/main" id="{9B5DB0D4-EA34-452D-A451-4A4B8188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601" y="1040307"/>
            <a:ext cx="4053745" cy="289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111</Words>
  <Application>Microsoft Office PowerPoint</Application>
  <PresentationFormat>Affichage à l'écran (16:9)</PresentationFormat>
  <Paragraphs>32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ＭＳ Ｐゴシック</vt:lpstr>
      <vt:lpstr>Arial</vt:lpstr>
      <vt:lpstr>Calibri</vt:lpstr>
      <vt:lpstr>Century Gothic</vt:lpstr>
      <vt:lpstr>Thème Office</vt:lpstr>
      <vt:lpstr>L’Etat de l’Agriculture Wallonne L’agriculture en chiffres, accessible en un clic!</vt:lpstr>
      <vt:lpstr>Etat de l’Agriculture wallonne</vt:lpstr>
      <vt:lpstr>Présentation PowerPoint</vt:lpstr>
      <vt:lpstr>Présentation PowerPoint</vt:lpstr>
      <vt:lpstr>Evolution du cheptel (en UGB)</vt:lpstr>
      <vt:lpstr>De plus informations sur etat-agriculture.wallonie.be     Des questions?  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Nathalie Vanassche</cp:lastModifiedBy>
  <cp:revision>120</cp:revision>
  <dcterms:created xsi:type="dcterms:W3CDTF">2017-06-20T09:48:45Z</dcterms:created>
  <dcterms:modified xsi:type="dcterms:W3CDTF">2023-11-20T12:45:42Z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2021-06-29T13:41:21Z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f7e57145-1eba-43c1-b2f0-1a028b4e8ebd</vt:lpwstr>
  </property>
  <property fmtid="{D5CDD505-2E9C-101B-9397-08002B2CF9AE}" pid="8" name="MSIP_Label_97a477d1-147d-4e34-b5e3-7b26d2f44870_ContentBits">
    <vt:lpwstr>0</vt:lpwstr>
  </property>
</Properties>
</file>